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</p:sldIdLst>
  <p:sldSz cx="27432000" cy="43891200"/>
  <p:notesSz cx="68580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29"/>
    <a:srgbClr val="6BC547"/>
    <a:srgbClr val="FFFF66"/>
    <a:srgbClr val="3E3A00"/>
    <a:srgbClr val="464100"/>
    <a:srgbClr val="E4E1AE"/>
    <a:srgbClr val="003300"/>
    <a:srgbClr val="F9FBAB"/>
    <a:srgbClr val="EAF4E4"/>
    <a:srgbClr val="D6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7" d="100"/>
          <a:sy n="17" d="100"/>
        </p:scale>
        <p:origin x="3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microsoft.com/office/2007/relationships/hdphoto" Target="../media/hdphoto1.wdp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2"/>
          <a:stretch/>
        </p:blipFill>
        <p:spPr>
          <a:xfrm rot="16200000">
            <a:off x="-8217518" y="8278478"/>
            <a:ext cx="43988956" cy="2743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840" y="-304800"/>
            <a:ext cx="20393724" cy="586314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r>
              <a:rPr lang="en-US" sz="37500" spc="3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Women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672687" y="9402226"/>
            <a:ext cx="5186035" cy="3453285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32500" spc="1000" dirty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In Technology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5128787" y="33448054"/>
            <a:ext cx="7242629" cy="6912340"/>
            <a:chOff x="3469243" y="19343211"/>
            <a:chExt cx="9819340" cy="8404619"/>
          </a:xfrm>
        </p:grpSpPr>
        <p:sp>
          <p:nvSpPr>
            <p:cNvPr id="24" name="Rounded Rectangle 23"/>
            <p:cNvSpPr/>
            <p:nvPr/>
          </p:nvSpPr>
          <p:spPr>
            <a:xfrm>
              <a:off x="3469243" y="19343211"/>
              <a:ext cx="9819340" cy="8404619"/>
            </a:xfrm>
            <a:prstGeom prst="roundRect">
              <a:avLst>
                <a:gd name="adj" fmla="val 10142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39" r="17288"/>
            <a:stretch/>
          </p:blipFill>
          <p:spPr>
            <a:xfrm>
              <a:off x="3914318" y="19987794"/>
              <a:ext cx="8929189" cy="68893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30" name="Straight Connector 29"/>
          <p:cNvCxnSpPr/>
          <p:nvPr/>
        </p:nvCxnSpPr>
        <p:spPr>
          <a:xfrm flipH="1">
            <a:off x="1394460" y="4948744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611994" y="16744504"/>
            <a:ext cx="1003858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584960" y="5230797"/>
            <a:ext cx="0" cy="16604009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-17877750" y="10537354"/>
            <a:ext cx="5455920" cy="7542237"/>
          </a:xfrm>
          <a:prstGeom prst="roundRect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1171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457920" y="382563"/>
            <a:ext cx="5455920" cy="7542237"/>
          </a:xfrm>
          <a:prstGeom prst="roundRect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21614508" y="644081"/>
            <a:ext cx="5882775" cy="7166419"/>
          </a:xfrm>
          <a:prstGeom prst="rect">
            <a:avLst/>
          </a:prstGeom>
        </p:spPr>
      </p:pic>
      <p:sp>
        <p:nvSpPr>
          <p:cNvPr id="42" name="Oval 41"/>
          <p:cNvSpPr/>
          <p:nvPr/>
        </p:nvSpPr>
        <p:spPr>
          <a:xfrm>
            <a:off x="1180076" y="1628730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671630" y="25524975"/>
            <a:ext cx="0" cy="4668614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688775" y="20812216"/>
            <a:ext cx="7947225" cy="7692600"/>
            <a:chOff x="2318153" y="18056985"/>
            <a:chExt cx="12312247" cy="10731867"/>
          </a:xfrm>
        </p:grpSpPr>
        <p:sp>
          <p:nvSpPr>
            <p:cNvPr id="21" name="Rounded Rectangle 20"/>
            <p:cNvSpPr/>
            <p:nvPr/>
          </p:nvSpPr>
          <p:spPr>
            <a:xfrm>
              <a:off x="2318153" y="18056985"/>
              <a:ext cx="12312247" cy="10731867"/>
            </a:xfrm>
            <a:prstGeom prst="roundRect">
              <a:avLst>
                <a:gd name="adj" fmla="val 10734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7207" y="18408421"/>
              <a:ext cx="10431651" cy="100971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47" name="Straight Connector 46"/>
          <p:cNvCxnSpPr/>
          <p:nvPr/>
        </p:nvCxnSpPr>
        <p:spPr>
          <a:xfrm flipH="1">
            <a:off x="-17780621" y="27290036"/>
            <a:ext cx="14408727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19085965" y="30316948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950309" y="29894857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207706" y="29247157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8624123" y="2958759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2539299" y="14986263"/>
            <a:ext cx="18182337" cy="5376218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Grew up loving math and also enjoyed playing piano and the French horn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1973 Bachelor’s in Mathematics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1976 Master’s in Mathematics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1988 Ph.D. Computer Science</a:t>
            </a:r>
          </a:p>
          <a:p>
            <a:pPr marL="685800" indent="-685800">
              <a:buFont typeface="Wingdings" panose="05000000000000000000" pitchFamily="2" charset="2"/>
              <a:buChar char=""/>
            </a:pPr>
            <a:r>
              <a:rPr lang="en-US" sz="50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Holds more than 100 patents</a:t>
            </a: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-13367113" y="20537591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-6497381" y="21906892"/>
            <a:ext cx="914400" cy="914400"/>
          </a:xfrm>
          <a:prstGeom prst="ellipse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3625756" y="4902784"/>
            <a:ext cx="0" cy="179995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168556" y="4624972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12494087" y="6704834"/>
            <a:ext cx="99915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3166007" y="62125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21439729" y="382585"/>
            <a:ext cx="5455920" cy="7542237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34" t="8616" r="13347" b="24705"/>
          <a:stretch/>
        </p:blipFill>
        <p:spPr>
          <a:xfrm>
            <a:off x="24884959" y="1259660"/>
            <a:ext cx="2628553" cy="4778477"/>
          </a:xfrm>
          <a:prstGeom prst="rect">
            <a:avLst/>
          </a:prstGeom>
        </p:spPr>
      </p:pic>
      <p:cxnSp>
        <p:nvCxnSpPr>
          <p:cNvPr id="64" name="Straight Connector 63"/>
          <p:cNvCxnSpPr/>
          <p:nvPr/>
        </p:nvCxnSpPr>
        <p:spPr>
          <a:xfrm flipV="1">
            <a:off x="20073252" y="7642037"/>
            <a:ext cx="1724272" cy="118026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20459586" y="7831721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7126902" y="5082045"/>
            <a:ext cx="0" cy="2395737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16730662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4128519" y="6888234"/>
            <a:ext cx="5886184" cy="7542237"/>
            <a:chOff x="14816459" y="8290206"/>
            <a:chExt cx="5886184" cy="7542237"/>
          </a:xfrm>
        </p:grpSpPr>
        <p:sp>
          <p:nvSpPr>
            <p:cNvPr id="12" name="Rounded Rectangle 11"/>
            <p:cNvSpPr/>
            <p:nvPr/>
          </p:nvSpPr>
          <p:spPr>
            <a:xfrm>
              <a:off x="14816459" y="8290206"/>
              <a:ext cx="5886184" cy="7542237"/>
            </a:xfrm>
            <a:prstGeom prst="roundRect">
              <a:avLst/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5430188" y="8615190"/>
              <a:ext cx="4656921" cy="6985382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/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contourClr>
                <a:srgbClr val="969696"/>
              </a:contourClr>
            </a:sp3d>
          </p:spPr>
        </p:pic>
      </p:grpSp>
      <p:cxnSp>
        <p:nvCxnSpPr>
          <p:cNvPr id="73" name="Straight Connector 72"/>
          <p:cNvCxnSpPr/>
          <p:nvPr/>
        </p:nvCxnSpPr>
        <p:spPr>
          <a:xfrm flipH="1" flipV="1">
            <a:off x="20700302" y="18846893"/>
            <a:ext cx="829635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9080824" y="20828288"/>
            <a:ext cx="14083976" cy="8369460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She designed the spanning tree algorithm that transformed Ethernet from the original limited-scalability, single-wire CSMA/CD, into a protocol that can handle large clouds. Later, she improved on spanning tree-based Ethernet by designing TRILL (</a:t>
            </a:r>
            <a:r>
              <a:rPr lang="en-US" sz="5000" b="1" spc="-100" dirty="0" err="1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TRansparent</a:t>
            </a:r>
            <a:r>
              <a:rPr lang="en-US" sz="5000" b="1" spc="-100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Interconnection of Lots of Links), which allows Ethernet to make optimal use of bandwidth.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21636981" y="19343662"/>
            <a:ext cx="0" cy="1487565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21156921" y="18338156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541290" y="30491875"/>
            <a:ext cx="13986131" cy="10777654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518732" y="5812890"/>
            <a:ext cx="9988005" cy="8417459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6BC547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70095" y="6354352"/>
            <a:ext cx="11478891" cy="818685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pPr algn="ctr"/>
            <a:r>
              <a:rPr lang="en-US" sz="17500" dirty="0" err="1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Radia</a:t>
            </a:r>
            <a:r>
              <a:rPr lang="en-US" sz="17500" dirty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Perlman</a:t>
            </a:r>
          </a:p>
          <a:p>
            <a:pPr algn="ctr"/>
            <a:r>
              <a:rPr lang="en-US" sz="8800" dirty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“Mother of the Internet”</a:t>
            </a:r>
            <a:endParaRPr lang="en-US" sz="7200" dirty="0">
              <a:ln w="101600">
                <a:solidFill>
                  <a:srgbClr val="464100"/>
                </a:solidFill>
              </a:ln>
              <a:solidFill>
                <a:srgbClr val="FFFF29"/>
              </a:solidFill>
              <a:latin typeface="Magneto" panose="04030805050802020D02" pitchFamily="82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2372012" y="5606754"/>
            <a:ext cx="10288099" cy="8797922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72408" y="41302667"/>
            <a:ext cx="21534353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What paths will you </a:t>
            </a:r>
            <a:r>
              <a:rPr lang="en-US" sz="8500" dirty="0" err="1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trailblaze</a:t>
            </a:r>
            <a:r>
              <a:rPr lang="en-US" sz="8500" dirty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 that no one has traveled before?</a:t>
            </a:r>
            <a:endParaRPr lang="en-US" sz="8500" dirty="0">
              <a:ln w="88900">
                <a:solidFill>
                  <a:srgbClr val="464100"/>
                </a:solidFill>
              </a:ln>
              <a:solidFill>
                <a:srgbClr val="FFFF29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14342931" y="31444265"/>
            <a:ext cx="4591065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8624123" y="309842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0341576" y="6686550"/>
            <a:ext cx="14939207" cy="218182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bg1"/>
                </a:solidFill>
              </a:rPr>
              <a:t>To change pictures: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Single-left-click the grouped picture/shapes you wish to change on the poster. Single-left-click again on the picture.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Now single-right-click the picture and select “Change Picture” from the menu.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You may wish to single-left-click the grouped picture/shapes and single-left-click the new picture again to adjust its size or crop it—especially useful if the new picture is not the same aspect ratio as the previous one.</a:t>
            </a:r>
          </a:p>
          <a:p>
            <a:pPr marL="1143000" indent="-11430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DO </a:t>
            </a:r>
            <a:r>
              <a:rPr lang="en-US" b="1" u="sng" dirty="0">
                <a:solidFill>
                  <a:schemeClr val="bg1"/>
                </a:solidFill>
              </a:rPr>
              <a:t>NOT</a:t>
            </a:r>
            <a:r>
              <a:rPr lang="en-US" b="1" dirty="0">
                <a:solidFill>
                  <a:schemeClr val="bg1"/>
                </a:solidFill>
              </a:rPr>
              <a:t> CHANGE ROSIE THE RIVETER PICTURE!!!</a:t>
            </a:r>
          </a:p>
        </p:txBody>
      </p:sp>
      <p:sp>
        <p:nvSpPr>
          <p:cNvPr id="2" name="Rectangle 1"/>
          <p:cNvSpPr/>
          <p:nvPr/>
        </p:nvSpPr>
        <p:spPr>
          <a:xfrm>
            <a:off x="1171171" y="31238845"/>
            <a:ext cx="13368180" cy="8956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dirty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To Perlman, mathematics offered the best way to cut through the mumbo jumbo of computer language. "Math is sort of pure logic; there's a beauty and simplicity to it."</a:t>
            </a:r>
            <a:endParaRPr lang="en-US" sz="72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37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D976CE-E81A-4285-AE6E-F60019E3FA6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E57DC1B-5E6C-4B80-898E-CB476BC4A0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4E6C7E-A5DD-4D0D-89EE-1777E749B6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3110</TotalTime>
  <Words>252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Magneto</vt:lpstr>
      <vt:lpstr>OCR A Extended</vt:lpstr>
      <vt:lpstr>Wingdings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Rachel Reynolds</cp:lastModifiedBy>
  <cp:revision>37</cp:revision>
  <cp:lastPrinted>2017-04-25T16:21:30Z</cp:lastPrinted>
  <dcterms:created xsi:type="dcterms:W3CDTF">2017-03-17T13:28:24Z</dcterms:created>
  <dcterms:modified xsi:type="dcterms:W3CDTF">2021-02-26T16:19:20Z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